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21"/>
  </p:notesMasterIdLst>
  <p:handoutMasterIdLst>
    <p:handoutMasterId r:id="rId22"/>
  </p:handoutMasterIdLst>
  <p:sldIdLst>
    <p:sldId id="256" r:id="rId9"/>
    <p:sldId id="295" r:id="rId10"/>
    <p:sldId id="296" r:id="rId11"/>
    <p:sldId id="286" r:id="rId12"/>
    <p:sldId id="287" r:id="rId13"/>
    <p:sldId id="288" r:id="rId14"/>
    <p:sldId id="290" r:id="rId15"/>
    <p:sldId id="291" r:id="rId16"/>
    <p:sldId id="292" r:id="rId17"/>
    <p:sldId id="293" r:id="rId18"/>
    <p:sldId id="294" r:id="rId19"/>
    <p:sldId id="280" r:id="rId20"/>
  </p:sldIdLst>
  <p:sldSz cx="9144000" cy="6858000" type="screen4x3"/>
  <p:notesSz cx="6724650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338">
          <p15:clr>
            <a:srgbClr val="A4A3A4"/>
          </p15:clr>
        </p15:guide>
        <p15:guide id="16" pos="105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9C2"/>
    <a:srgbClr val="003366"/>
    <a:srgbClr val="0066CC"/>
    <a:srgbClr val="0033CC"/>
    <a:srgbClr val="0000FF"/>
    <a:srgbClr val="3366FF"/>
    <a:srgbClr val="0099FF"/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1332" y="-42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338"/>
        <p:guide pos="10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110"/>
        <p:guide pos="211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14216" cy="49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92" tIns="44947" rIns="89892" bIns="44947" numCol="1" anchor="t" anchorCtr="0" compatLnSpc="1">
            <a:prstTxWarp prst="textNoShape">
              <a:avLst/>
            </a:prstTxWarp>
          </a:bodyPr>
          <a:lstStyle>
            <a:lvl1pPr defTabSz="896762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932" y="3"/>
            <a:ext cx="2914216" cy="49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92" tIns="44947" rIns="89892" bIns="44947" numCol="1" anchor="t" anchorCtr="0" compatLnSpc="1">
            <a:prstTxWarp prst="textNoShape">
              <a:avLst/>
            </a:prstTxWarp>
          </a:bodyPr>
          <a:lstStyle>
            <a:lvl1pPr algn="r" defTabSz="896762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012"/>
            <a:ext cx="2914216" cy="49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92" tIns="44947" rIns="89892" bIns="44947" numCol="1" anchor="b" anchorCtr="0" compatLnSpc="1">
            <a:prstTxWarp prst="textNoShape">
              <a:avLst/>
            </a:prstTxWarp>
          </a:bodyPr>
          <a:lstStyle>
            <a:lvl1pPr defTabSz="896762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932" y="9378012"/>
            <a:ext cx="2914216" cy="49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92" tIns="44947" rIns="89892" bIns="44947" numCol="1" anchor="b" anchorCtr="0" compatLnSpc="1">
            <a:prstTxWarp prst="textNoShape">
              <a:avLst/>
            </a:prstTxWarp>
          </a:bodyPr>
          <a:lstStyle>
            <a:lvl1pPr algn="r" defTabSz="896762">
              <a:defRPr sz="11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35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14216" cy="49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6" rIns="94811" bIns="47406" numCol="1" anchor="t" anchorCtr="0" compatLnSpc="1">
            <a:prstTxWarp prst="textNoShape">
              <a:avLst/>
            </a:prstTxWarp>
          </a:bodyPr>
          <a:lstStyle>
            <a:lvl1pPr defTabSz="94844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8932" y="3"/>
            <a:ext cx="2914216" cy="49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6" rIns="94811" bIns="47406" numCol="1" anchor="t" anchorCtr="0" compatLnSpc="1">
            <a:prstTxWarp prst="textNoShape">
              <a:avLst/>
            </a:prstTxWarp>
          </a:bodyPr>
          <a:lstStyle>
            <a:lvl1pPr algn="r" defTabSz="94844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668" y="4691305"/>
            <a:ext cx="5377314" cy="44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6" rIns="94811" bIns="47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012"/>
            <a:ext cx="2914216" cy="49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6" rIns="94811" bIns="47406" numCol="1" anchor="b" anchorCtr="0" compatLnSpc="1">
            <a:prstTxWarp prst="textNoShape">
              <a:avLst/>
            </a:prstTxWarp>
          </a:bodyPr>
          <a:lstStyle>
            <a:lvl1pPr defTabSz="94844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932" y="9378012"/>
            <a:ext cx="2914216" cy="494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1" tIns="47406" rIns="94811" bIns="47406" numCol="1" anchor="b" anchorCtr="0" compatLnSpc="1">
            <a:prstTxWarp prst="textNoShape">
              <a:avLst/>
            </a:prstTxWarp>
          </a:bodyPr>
          <a:lstStyle>
            <a:lvl1pPr algn="r" defTabSz="94844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339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124075" y="2917514"/>
            <a:ext cx="6797675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2124075" y="1216660"/>
            <a:ext cx="6797675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 smtClean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906589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900238" y="2781300"/>
            <a:ext cx="7243762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 userDrawn="1"/>
        </p:nvSpPr>
        <p:spPr bwMode="auto">
          <a:xfrm>
            <a:off x="1900239" y="0"/>
            <a:ext cx="7243762" cy="6857999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484312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</a:t>
            </a:r>
          </a:p>
          <a:p>
            <a:pPr lvl="0"/>
            <a:r>
              <a:rPr lang="ru-RU" dirty="0" smtClean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0"/>
            <a:ext cx="1898650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0" y="6405563"/>
            <a:ext cx="91440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124075" y="1309688"/>
            <a:ext cx="6509385" cy="4856162"/>
          </a:xfrm>
        </p:spPr>
        <p:txBody>
          <a:bodyPr/>
          <a:lstStyle/>
          <a:p>
            <a:pPr marL="0" indent="0"/>
            <a:r>
              <a:rPr lang="ru-RU" sz="2800" dirty="0" smtClean="0"/>
              <a:t>Об организации безопасного использования и содержания внутридомового и внутриквартирного газового оборудования</a:t>
            </a:r>
            <a:endParaRPr lang="ru-RU" sz="2800" dirty="0"/>
          </a:p>
          <a:p>
            <a:pPr marL="0" indent="0"/>
            <a:endParaRPr lang="ru-RU" sz="2000" dirty="0"/>
          </a:p>
          <a:p>
            <a:pPr marL="0" indent="0">
              <a:spcAft>
                <a:spcPts val="600"/>
              </a:spcAft>
            </a:pPr>
            <a:r>
              <a:rPr lang="ru-RU" sz="2200" dirty="0" smtClean="0"/>
              <a:t>Гених Юлия Александровна</a:t>
            </a:r>
            <a:endParaRPr lang="ru-RU" sz="2200" dirty="0"/>
          </a:p>
          <a:p>
            <a:pPr marL="0" indent="0"/>
            <a:r>
              <a:rPr lang="ru-RU" sz="2000" dirty="0" smtClean="0"/>
              <a:t>Заместитель генерального директора – главный инженер</a:t>
            </a:r>
            <a:endParaRPr lang="ru-RU" sz="2000" dirty="0"/>
          </a:p>
          <a:p>
            <a:pPr marL="0" indent="0"/>
            <a:r>
              <a:rPr lang="ru-RU" sz="2000" dirty="0"/>
              <a:t>АО «Газпром газораспределение Оренбург»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 совместных проверках абонентов из «групп риска»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7668" y="1021397"/>
            <a:ext cx="8832181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В начале отопительного сезона 2019-2020 гг. Обществом инициировано проведение межведомственных проверок абонентов из «групп риска». 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В период с октября по декабрь 2019 года межведомственные проверки проведены в отношении 3619 абонентов (32,0 %).</a:t>
            </a: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Основными проблемами при организации совместных проверок являются: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актуализация баз данных абонентов из «групп риска», в связи с ограничениями по нераспространению персональных данных (</a:t>
            </a:r>
            <a:r>
              <a:rPr lang="ru-RU" sz="1400" dirty="0" err="1" smtClean="0">
                <a:solidFill>
                  <a:schemeClr val="tx1"/>
                </a:solidFill>
              </a:rPr>
              <a:t>г.Оренбург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г.Орск</a:t>
            </a:r>
            <a:r>
              <a:rPr lang="ru-RU" sz="1400" dirty="0" smtClean="0">
                <a:solidFill>
                  <a:schemeClr val="tx1"/>
                </a:solidFill>
              </a:rPr>
              <a:t>);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</a:rPr>
              <a:t>отдельные случаи </a:t>
            </a:r>
            <a:r>
              <a:rPr lang="ru-RU" sz="1400" dirty="0">
                <a:solidFill>
                  <a:schemeClr val="tx1"/>
                </a:solidFill>
              </a:rPr>
              <a:t>отказов представителей социальных служб и органов власти </a:t>
            </a:r>
            <a:r>
              <a:rPr lang="ru-RU" sz="1400" dirty="0" smtClean="0">
                <a:solidFill>
                  <a:schemeClr val="tx1"/>
                </a:solidFill>
              </a:rPr>
              <a:t>от участия в проведении проверок.</a:t>
            </a:r>
          </a:p>
          <a:p>
            <a:pPr algn="just">
              <a:spcAft>
                <a:spcPts val="600"/>
              </a:spcAft>
            </a:pPr>
            <a:r>
              <a:rPr lang="ru-RU" sz="1400" u="sng" dirty="0" smtClean="0">
                <a:solidFill>
                  <a:schemeClr val="tx1"/>
                </a:solidFill>
              </a:rPr>
              <a:t>Предлагаем усилить работу по проведению указанных проверок и обеспечить до конца 2020 года максимально возможный охват абонентов из «групп риска» межведомственными проверками, обеспечить участие в проверках представителей органов власти, управляющих компаний в соответствии с утвержденным Планом мероприятий.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88067"/>
              </p:ext>
            </p:extLst>
          </p:nvPr>
        </p:nvGraphicFramePr>
        <p:xfrm>
          <a:off x="5387156" y="3698699"/>
          <a:ext cx="2603684" cy="2461043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071391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452793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  <a:gridCol w="668546"/>
                <a:gridCol w="410954"/>
              </a:tblGrid>
              <a:tr h="2447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Проверки абонентов из 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244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Проведены проверки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5943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Акбулакский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5943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Александровский р-н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Илекский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Оренбургский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Октябрьский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Переволоцкий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Сакмарский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Тюльганский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Шарлыкский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Сорочинский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Новосергиевский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Ташлинский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Красногвардейский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330657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594777"/>
              </p:ext>
            </p:extLst>
          </p:nvPr>
        </p:nvGraphicFramePr>
        <p:xfrm>
          <a:off x="2783656" y="3698699"/>
          <a:ext cx="2603684" cy="259497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071391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452793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  <a:gridCol w="668546"/>
                <a:gridCol w="410954"/>
              </a:tblGrid>
              <a:tr h="2447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Проверки абонентов из 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244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Проведены проверки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5943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Гайский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41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Кваркенский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64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Новоорский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45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г.Новотроицк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Медногорск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6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Кувандыкский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Беляевский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Саракташский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52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14141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г.Оренбург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27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Орский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Домбаровский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Светлинский</a:t>
                      </a:r>
                      <a:r>
                        <a:rPr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80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Ясненский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91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Соль-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Илецкий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330657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38925"/>
              </p:ext>
            </p:extLst>
          </p:nvPr>
        </p:nvGraphicFramePr>
        <p:xfrm>
          <a:off x="181426" y="3698699"/>
          <a:ext cx="2603684" cy="259497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071391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452793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  <a:gridCol w="668546"/>
                <a:gridCol w="410954"/>
              </a:tblGrid>
              <a:tr h="2447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Проверки абонентов из ГР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244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Проведены проверки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5943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Абдулинский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93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Матвеевский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92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Пономаревский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98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Северный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91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г.Бугуруслан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76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Бугурусланский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98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Асекеевский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79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г.Бузулук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Тоцкий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Курманаевский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Грачевский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20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Бузулукский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330657"/>
                  </a:ext>
                </a:extLst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Первомайский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Адамовский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р-н</a:t>
                      </a:r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66</a:t>
                      </a:r>
                      <a:endParaRPr lang="ru-RU" sz="900" dirty="0"/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044814"/>
              </p:ext>
            </p:extLst>
          </p:nvPr>
        </p:nvGraphicFramePr>
        <p:xfrm>
          <a:off x="8115300" y="4579620"/>
          <a:ext cx="913129" cy="45280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57907"/>
                <a:gridCol w="655222"/>
              </a:tblGrid>
              <a:tr h="159435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- 100%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- 50-99%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373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- 0-49%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6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Отдельные вопросы по обеспечению безопасного использования ВДГО и ВКГО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16569" y="1072197"/>
            <a:ext cx="877342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О комиссиях по оценке готовности жилого фонда к отопительному периоду</a:t>
            </a:r>
            <a:endParaRPr lang="ru-RU" sz="14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С 2019 года Обществом проводится работа по включению представителей филиалов в состав комиссий по оценке готовности жилого фонда к отопительному периоду. По состоянию на 09.09.2020 представители филиалов Общества включены в составы всех действующих комиссий на территории Оренбургской области. Указанная работа проводится в целях обеспечения готовности ВДГО к предстоящему осенне-зимнему периоду.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О замене несертифицированного газоиспользующего оборудования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С 2018 года Обществом проводится планомерная работе по замене печных газогорелочных устройств, а также газоиспользующего оборудования не заводского изготовления на отопительные приборы заводского изготовления, обеспечивающие срабатывание автоматики безопасности при нарушении дымоудаления, погасании пламени.</a:t>
            </a:r>
          </a:p>
          <a:p>
            <a:pPr>
              <a:spcAft>
                <a:spcPts val="600"/>
              </a:spcAft>
            </a:pPr>
            <a:r>
              <a:rPr lang="ru-RU" sz="1400" u="sng" dirty="0" smtClean="0">
                <a:solidFill>
                  <a:schemeClr val="tx1"/>
                </a:solidFill>
              </a:rPr>
              <a:t>Просим оказать содействие в проводимой работе в части информирования населения о необходимости замены оборудования с истекшим сроком эксплуатации, несертифицированного газоиспользующего оборудования на сайтах муниципальных образований, в местах общего доступа и т.д.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Об организации аварийно-диспетчерского обеспечения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В соответствии с требованиями ПП №410 от 14.05.2013 специализированные организации заключают соглашение с </a:t>
            </a:r>
            <a:r>
              <a:rPr lang="ru-RU" sz="1400" dirty="0" err="1" smtClean="0">
                <a:solidFill>
                  <a:schemeClr val="tx1"/>
                </a:solidFill>
              </a:rPr>
              <a:t>ГРО</a:t>
            </a:r>
            <a:r>
              <a:rPr lang="ru-RU" sz="1400" dirty="0" smtClean="0">
                <a:solidFill>
                  <a:schemeClr val="tx1"/>
                </a:solidFill>
              </a:rPr>
              <a:t> об </a:t>
            </a:r>
            <a:r>
              <a:rPr lang="ru-RU" sz="1400" dirty="0" err="1" smtClean="0">
                <a:solidFill>
                  <a:schemeClr val="tx1"/>
                </a:solidFill>
              </a:rPr>
              <a:t>об</a:t>
            </a:r>
            <a:r>
              <a:rPr lang="ru-RU" sz="1400" dirty="0" smtClean="0">
                <a:solidFill>
                  <a:schemeClr val="tx1"/>
                </a:solidFill>
              </a:rPr>
              <a:t> осуществлении </a:t>
            </a:r>
            <a:r>
              <a:rPr lang="ru-RU" sz="1400" dirty="0" err="1" smtClean="0">
                <a:solidFill>
                  <a:schemeClr val="tx1"/>
                </a:solidFill>
              </a:rPr>
              <a:t>АДО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В соответствии с информацией, размещенной на официальном сайте </a:t>
            </a:r>
            <a:r>
              <a:rPr lang="ru-RU" sz="1400" dirty="0" err="1" smtClean="0">
                <a:solidFill>
                  <a:schemeClr val="tx1"/>
                </a:solidFill>
              </a:rPr>
              <a:t>ГЖИ</a:t>
            </a:r>
            <a:r>
              <a:rPr lang="ru-RU" sz="1400" dirty="0" smtClean="0">
                <a:solidFill>
                  <a:schemeClr val="tx1"/>
                </a:solidFill>
              </a:rPr>
              <a:t> по Оренбургской области на территории Оренбургской области зарегистрированы 18 специализированных организаций, осуществляющих работы по ТО ВДГО (ВКГО).</a:t>
            </a:r>
          </a:p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Соглашения с АО «Газпром газораспределение Оренбург» заключены тремя специализированными организациями.</a:t>
            </a:r>
          </a:p>
        </p:txBody>
      </p:sp>
    </p:spTree>
    <p:extLst>
      <p:ext uri="{BB962C8B-B14F-4D97-AF65-F5344CB8AC3E}">
        <p14:creationId xmlns:p14="http://schemas.microsoft.com/office/powerpoint/2010/main" val="36357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124075" y="1309688"/>
            <a:ext cx="7019925" cy="4856162"/>
          </a:xfrm>
        </p:spPr>
        <p:txBody>
          <a:bodyPr/>
          <a:lstStyle/>
          <a:p>
            <a:r>
              <a:rPr lang="ru-RU" sz="2800" dirty="0"/>
              <a:t>СПАСИБО</a:t>
            </a:r>
            <a:r>
              <a:rPr lang="ru-RU" sz="2800" spc="300" dirty="0"/>
              <a:t> </a:t>
            </a:r>
            <a:r>
              <a:rPr lang="ru-RU" sz="2800" dirty="0"/>
              <a:t>ЗА</a:t>
            </a:r>
            <a:r>
              <a:rPr lang="ru-RU" sz="2800" spc="300" dirty="0"/>
              <a:t> </a:t>
            </a:r>
            <a:r>
              <a:rPr lang="ru-RU" sz="2800" dirty="0"/>
              <a:t>ВНИМАНИЕ!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2124075" y="6493282"/>
            <a:ext cx="6797675" cy="276999"/>
          </a:xfrm>
        </p:spPr>
        <p:txBody>
          <a:bodyPr/>
          <a:lstStyle/>
          <a:p>
            <a:pPr marL="0" indent="0"/>
            <a:r>
              <a:rPr lang="ru-RU" sz="1800" dirty="0"/>
              <a:t>Об организации безопасного использования и содержания ВДГО и ВКГО</a:t>
            </a:r>
          </a:p>
        </p:txBody>
      </p:sp>
    </p:spTree>
    <p:extLst>
      <p:ext uri="{BB962C8B-B14F-4D97-AF65-F5344CB8AC3E}">
        <p14:creationId xmlns:p14="http://schemas.microsoft.com/office/powerpoint/2010/main" val="55901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Статистика происшествий на территории Оренбургской области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905125" y="1130818"/>
            <a:ext cx="6223635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В период </a:t>
            </a:r>
            <a:r>
              <a:rPr lang="ru-RU" sz="1600" dirty="0">
                <a:solidFill>
                  <a:schemeClr val="tx1"/>
                </a:solidFill>
              </a:rPr>
              <a:t>с 2016 по 2020 </a:t>
            </a:r>
            <a:r>
              <a:rPr lang="ru-RU" sz="1600" dirty="0" smtClean="0">
                <a:solidFill>
                  <a:schemeClr val="tx1"/>
                </a:solidFill>
              </a:rPr>
              <a:t>год в Оренбургской области, на территории которой АО «Газпром газораспределение Оренбург» осуществляет аварийно-диспетчерское обслуживание внутридомового/внутриквартирного газового оборудования (ВДГО/ВКГО),  </a:t>
            </a:r>
            <a:r>
              <a:rPr lang="ru-RU" sz="1600" dirty="0">
                <a:solidFill>
                  <a:schemeClr val="tx1"/>
                </a:solidFill>
              </a:rPr>
              <a:t>произошло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104 </a:t>
            </a:r>
            <a:r>
              <a:rPr lang="ru-RU" sz="1600" dirty="0">
                <a:solidFill>
                  <a:schemeClr val="tx1"/>
                </a:solidFill>
              </a:rPr>
              <a:t>происшествия</a:t>
            </a:r>
            <a:r>
              <a:rPr lang="ru-RU" sz="1600" dirty="0" smtClean="0">
                <a:solidFill>
                  <a:schemeClr val="tx1"/>
                </a:solidFill>
              </a:rPr>
              <a:t>, связанных с нарушением требований безопасной эксплуатации газовых приборов,</a:t>
            </a: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167 </a:t>
            </a:r>
            <a:r>
              <a:rPr lang="ru-RU" sz="1600" dirty="0">
                <a:solidFill>
                  <a:schemeClr val="tx1"/>
                </a:solidFill>
              </a:rPr>
              <a:t>человек пострадали, 44 из них – погибли. 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статистику вошли случаи, которые прогремели на всю </a:t>
            </a:r>
            <a:r>
              <a:rPr lang="ru-RU" sz="1600" dirty="0" smtClean="0">
                <a:solidFill>
                  <a:schemeClr val="tx1"/>
                </a:solidFill>
              </a:rPr>
              <a:t>страну</a:t>
            </a:r>
            <a:r>
              <a:rPr lang="ru-RU" sz="1600" dirty="0">
                <a:solidFill>
                  <a:schemeClr val="tx1"/>
                </a:solidFill>
              </a:rPr>
              <a:t>: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06.06.2016г. </a:t>
            </a:r>
            <a:r>
              <a:rPr lang="ru-RU" sz="1600" dirty="0">
                <a:solidFill>
                  <a:schemeClr val="tx1"/>
                </a:solidFill>
              </a:rPr>
              <a:t>- взрыв бытового газа </a:t>
            </a:r>
            <a:r>
              <a:rPr lang="ru-RU" sz="1600" dirty="0" smtClean="0">
                <a:solidFill>
                  <a:schemeClr val="tx1"/>
                </a:solidFill>
              </a:rPr>
              <a:t>в </a:t>
            </a:r>
            <a:r>
              <a:rPr lang="ru-RU" sz="1600" dirty="0">
                <a:solidFill>
                  <a:schemeClr val="tx1"/>
                </a:solidFill>
              </a:rPr>
              <a:t>г. Оренбург на ул. </a:t>
            </a:r>
            <a:r>
              <a:rPr lang="ru-RU" sz="1600" dirty="0" smtClean="0">
                <a:solidFill>
                  <a:schemeClr val="tx1"/>
                </a:solidFill>
              </a:rPr>
              <a:t>Алтайской. Причина – грубое нарушение абонентом требований безопасной эксплуатации газовых приборов.  Результат - </a:t>
            </a:r>
            <a:r>
              <a:rPr lang="ru-RU" sz="1600" dirty="0">
                <a:solidFill>
                  <a:schemeClr val="tx1"/>
                </a:solidFill>
              </a:rPr>
              <a:t>частичное обрушение нескольких этажей многоквартирного жилого дома, </a:t>
            </a:r>
            <a:r>
              <a:rPr lang="ru-RU" sz="1600" dirty="0" smtClean="0">
                <a:solidFill>
                  <a:schemeClr val="tx1"/>
                </a:solidFill>
              </a:rPr>
              <a:t>пострадало 3 </a:t>
            </a:r>
            <a:r>
              <a:rPr lang="ru-RU" sz="1600" dirty="0">
                <a:solidFill>
                  <a:schemeClr val="tx1"/>
                </a:solidFill>
              </a:rPr>
              <a:t>человека, 1 их них погиб. </a:t>
            </a: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02.12.2017г. </a:t>
            </a:r>
            <a:r>
              <a:rPr lang="ru-RU" sz="1600" dirty="0">
                <a:solidFill>
                  <a:schemeClr val="tx1"/>
                </a:solidFill>
              </a:rPr>
              <a:t>- </a:t>
            </a:r>
            <a:r>
              <a:rPr lang="ru-RU" sz="1600" dirty="0" smtClean="0">
                <a:solidFill>
                  <a:schemeClr val="tx1"/>
                </a:solidFill>
              </a:rPr>
              <a:t>хлопок </a:t>
            </a:r>
            <a:r>
              <a:rPr lang="ru-RU" sz="1600" dirty="0" err="1">
                <a:solidFill>
                  <a:schemeClr val="tx1"/>
                </a:solidFill>
              </a:rPr>
              <a:t>газовоздушной</a:t>
            </a:r>
            <a:r>
              <a:rPr lang="ru-RU" sz="1600" dirty="0">
                <a:solidFill>
                  <a:schemeClr val="tx1"/>
                </a:solidFill>
              </a:rPr>
              <a:t> смеси в </a:t>
            </a:r>
            <a:r>
              <a:rPr lang="ru-RU" sz="1600" dirty="0" smtClean="0">
                <a:solidFill>
                  <a:schemeClr val="tx1"/>
                </a:solidFill>
              </a:rPr>
              <a:t>квартире по </a:t>
            </a:r>
            <a:r>
              <a:rPr lang="ru-RU" sz="1600" dirty="0" err="1" smtClean="0">
                <a:solidFill>
                  <a:schemeClr val="tx1"/>
                </a:solidFill>
              </a:rPr>
              <a:t>ул.Молодежной</a:t>
            </a:r>
            <a:r>
              <a:rPr lang="ru-RU" sz="1600" dirty="0" smtClean="0">
                <a:solidFill>
                  <a:schemeClr val="tx1"/>
                </a:solidFill>
              </a:rPr>
              <a:t> в </a:t>
            </a:r>
            <a:r>
              <a:rPr lang="ru-RU" sz="1600" dirty="0" err="1" smtClean="0">
                <a:solidFill>
                  <a:schemeClr val="tx1"/>
                </a:solidFill>
              </a:rPr>
              <a:t>п.Новорудный</a:t>
            </a:r>
            <a:r>
              <a:rPr lang="ru-RU" sz="1600" dirty="0" smtClean="0">
                <a:solidFill>
                  <a:schemeClr val="tx1"/>
                </a:solidFill>
              </a:rPr>
              <a:t>, городского округа </a:t>
            </a:r>
            <a:r>
              <a:rPr lang="ru-RU" sz="1600" dirty="0" err="1" smtClean="0">
                <a:solidFill>
                  <a:schemeClr val="tx1"/>
                </a:solidFill>
              </a:rPr>
              <a:t>г.Новотроицк</a:t>
            </a:r>
            <a:r>
              <a:rPr lang="ru-RU" sz="1600" dirty="0" smtClean="0">
                <a:solidFill>
                  <a:schemeClr val="tx1"/>
                </a:solidFill>
              </a:rPr>
              <a:t>. Причина - самовольный </a:t>
            </a:r>
            <a:r>
              <a:rPr lang="ru-RU" sz="1600" dirty="0">
                <a:solidFill>
                  <a:schemeClr val="tx1"/>
                </a:solidFill>
              </a:rPr>
              <a:t>демонтаж </a:t>
            </a:r>
            <a:r>
              <a:rPr lang="ru-RU" sz="1600" dirty="0" smtClean="0">
                <a:solidFill>
                  <a:schemeClr val="tx1"/>
                </a:solidFill>
              </a:rPr>
              <a:t>оборудования, результат – 1 погибший, значительные повреждения многоквартирного жилого  дома.  </a:t>
            </a:r>
            <a:endParaRPr lang="ru-RU" sz="1600" dirty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01.01.2018 г. - отравление </a:t>
            </a:r>
            <a:r>
              <a:rPr lang="ru-RU" sz="1600" dirty="0">
                <a:solidFill>
                  <a:schemeClr val="tx1"/>
                </a:solidFill>
              </a:rPr>
              <a:t>угарным газом семерых </a:t>
            </a:r>
            <a:r>
              <a:rPr lang="ru-RU" sz="1600" dirty="0" smtClean="0">
                <a:solidFill>
                  <a:schemeClr val="tx1"/>
                </a:solidFill>
              </a:rPr>
              <a:t>человек (в том числе 4 детей) </a:t>
            </a:r>
            <a:r>
              <a:rPr lang="ru-RU" sz="1600" dirty="0">
                <a:solidFill>
                  <a:schemeClr val="tx1"/>
                </a:solidFill>
              </a:rPr>
              <a:t>в селе </a:t>
            </a:r>
            <a:r>
              <a:rPr lang="ru-RU" sz="1600" dirty="0" err="1">
                <a:solidFill>
                  <a:schemeClr val="tx1"/>
                </a:solidFill>
              </a:rPr>
              <a:t>Скворцовка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err="1">
                <a:solidFill>
                  <a:schemeClr val="tx1"/>
                </a:solidFill>
              </a:rPr>
              <a:t>Курманаевского</a:t>
            </a:r>
            <a:r>
              <a:rPr lang="ru-RU" sz="1600" dirty="0">
                <a:solidFill>
                  <a:schemeClr val="tx1"/>
                </a:solidFill>
              </a:rPr>
              <a:t> района, причиной которого стала  самовольная установка хозяином дома печной горелки. 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84" y="1409700"/>
            <a:ext cx="2612992" cy="3796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611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Основные нарушения при использовании и содержании ВДГО (ВКГО) 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76500" y="1047898"/>
            <a:ext cx="656082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300" b="1" dirty="0">
                <a:solidFill>
                  <a:schemeClr val="tx1"/>
                </a:solidFill>
              </a:rPr>
              <a:t>В числе основных причин возникновения несчастных случаев:</a:t>
            </a:r>
          </a:p>
          <a:p>
            <a:pPr algn="just">
              <a:spcAft>
                <a:spcPts val="600"/>
              </a:spcAft>
            </a:pPr>
            <a:r>
              <a:rPr lang="ru-RU" sz="1300" dirty="0">
                <a:solidFill>
                  <a:schemeClr val="tx1"/>
                </a:solidFill>
              </a:rPr>
              <a:t>- отсутствие тяги в дымоходе или вентиляционном канале, закрытый шибер печи, нарушение правил эксплуатации бытового газоиспользующего оборудования (56 случаев);</a:t>
            </a:r>
          </a:p>
          <a:p>
            <a:pPr algn="just">
              <a:spcAft>
                <a:spcPts val="600"/>
              </a:spcAft>
            </a:pPr>
            <a:r>
              <a:rPr lang="ru-RU" sz="1300" dirty="0">
                <a:solidFill>
                  <a:schemeClr val="tx1"/>
                </a:solidFill>
              </a:rPr>
              <a:t>- взрыв </a:t>
            </a:r>
            <a:r>
              <a:rPr lang="ru-RU" sz="1300" dirty="0" err="1">
                <a:solidFill>
                  <a:schemeClr val="tx1"/>
                </a:solidFill>
              </a:rPr>
              <a:t>газовоздушной</a:t>
            </a:r>
            <a:r>
              <a:rPr lang="ru-RU" sz="1300" dirty="0">
                <a:solidFill>
                  <a:schemeClr val="tx1"/>
                </a:solidFill>
              </a:rPr>
              <a:t> смеси, пожар, воспламенение (21 случай);</a:t>
            </a:r>
          </a:p>
          <a:p>
            <a:pPr algn="just">
              <a:spcAft>
                <a:spcPts val="600"/>
              </a:spcAft>
            </a:pPr>
            <a:r>
              <a:rPr lang="ru-RU" sz="1300" dirty="0" smtClean="0">
                <a:solidFill>
                  <a:schemeClr val="tx1"/>
                </a:solidFill>
              </a:rPr>
              <a:t>- самовольная </a:t>
            </a:r>
            <a:r>
              <a:rPr lang="ru-RU" sz="1300" dirty="0">
                <a:solidFill>
                  <a:schemeClr val="tx1"/>
                </a:solidFill>
              </a:rPr>
              <a:t>газификация, износ ВДГО (ВКГО) (утечка газа, коррозия, ухудшение технических и эксплуатационных показателей) – 14 </a:t>
            </a:r>
            <a:r>
              <a:rPr lang="ru-RU" sz="1300" dirty="0" smtClean="0">
                <a:solidFill>
                  <a:schemeClr val="tx1"/>
                </a:solidFill>
              </a:rPr>
              <a:t>случаев</a:t>
            </a:r>
          </a:p>
          <a:p>
            <a:pPr algn="just">
              <a:spcAft>
                <a:spcPts val="0"/>
              </a:spcAft>
            </a:pPr>
            <a:r>
              <a:rPr lang="ru-RU" sz="1300" u="sng" dirty="0" smtClean="0">
                <a:solidFill>
                  <a:schemeClr val="tx1"/>
                </a:solidFill>
              </a:rPr>
              <a:t>Кроме того, в </a:t>
            </a:r>
            <a:r>
              <a:rPr lang="ru-RU" sz="1300" u="sng" dirty="0">
                <a:solidFill>
                  <a:schemeClr val="tx1"/>
                </a:solidFill>
              </a:rPr>
              <a:t>связи с увеличением количества происшествий на территории Российской Федерации, связанных с проведением </a:t>
            </a:r>
            <a:r>
              <a:rPr lang="ru-RU" sz="1300" u="sng" dirty="0" smtClean="0">
                <a:solidFill>
                  <a:schemeClr val="tx1"/>
                </a:solidFill>
              </a:rPr>
              <a:t>переустройства/перепланировки жилых помещений </a:t>
            </a:r>
            <a:r>
              <a:rPr lang="ru-RU" sz="1300" u="sng" dirty="0">
                <a:solidFill>
                  <a:schemeClr val="tx1"/>
                </a:solidFill>
              </a:rPr>
              <a:t>без соблюдения требований жилищного </a:t>
            </a:r>
            <a:r>
              <a:rPr lang="ru-RU" sz="1300" u="sng" dirty="0" smtClean="0">
                <a:solidFill>
                  <a:schemeClr val="tx1"/>
                </a:solidFill>
              </a:rPr>
              <a:t>законодательства, в </a:t>
            </a:r>
            <a:r>
              <a:rPr lang="ru-RU" sz="1300" u="sng" dirty="0">
                <a:solidFill>
                  <a:schemeClr val="tx1"/>
                </a:solidFill>
              </a:rPr>
              <a:t>2018 году </a:t>
            </a:r>
            <a:r>
              <a:rPr lang="ru-RU" sz="1300" u="sng" dirty="0" smtClean="0">
                <a:solidFill>
                  <a:schemeClr val="tx1"/>
                </a:solidFill>
              </a:rPr>
              <a:t>Обществом </a:t>
            </a:r>
            <a:r>
              <a:rPr lang="ru-RU" sz="1300" u="sng" dirty="0">
                <a:solidFill>
                  <a:schemeClr val="tx1"/>
                </a:solidFill>
              </a:rPr>
              <a:t>была инициирована работа по включению представителей филиалов в состав комиссий по согласованию переустройства/перепланировки помещений.</a:t>
            </a:r>
            <a:r>
              <a:rPr lang="ru-RU" sz="1300" dirty="0">
                <a:solidFill>
                  <a:schemeClr val="tx1"/>
                </a:solidFill>
              </a:rPr>
              <a:t> </a:t>
            </a:r>
          </a:p>
          <a:p>
            <a:pPr algn="just">
              <a:spcAft>
                <a:spcPts val="600"/>
              </a:spcAft>
            </a:pPr>
            <a:r>
              <a:rPr lang="ru-RU" sz="1300" b="1" u="sng" dirty="0" smtClean="0">
                <a:solidFill>
                  <a:schemeClr val="tx1"/>
                </a:solidFill>
              </a:rPr>
              <a:t>В </a:t>
            </a:r>
            <a:r>
              <a:rPr lang="ru-RU" sz="1300" b="1" u="sng" dirty="0">
                <a:solidFill>
                  <a:schemeClr val="tx1"/>
                </a:solidFill>
              </a:rPr>
              <a:t>целях соблюдения требований жилищного законодательства просим обеспечить проведение согласования переустройства/перепланировки помещений с представителями территориальных подразделений АО «Газпром газораспределение Оренбург</a:t>
            </a:r>
            <a:r>
              <a:rPr lang="ru-RU" sz="1300" b="1" u="sng" dirty="0" smtClean="0">
                <a:solidFill>
                  <a:schemeClr val="tx1"/>
                </a:solidFill>
              </a:rPr>
              <a:t>». В случае, если представители Общества не включены в состав указанных комиссий – обеспечить их включение</a:t>
            </a:r>
            <a:r>
              <a:rPr lang="ru-RU" sz="1300" b="1" u="sng" dirty="0" smtClean="0">
                <a:solidFill>
                  <a:schemeClr val="tx1"/>
                </a:solidFill>
              </a:rPr>
              <a:t>.</a:t>
            </a:r>
            <a:endParaRPr lang="ru-RU" sz="13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780" y="4553724"/>
            <a:ext cx="889254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chemeClr val="tx1"/>
                </a:solidFill>
              </a:rPr>
              <a:t>С начала 2020 года свыше 100 тысяч нарушений безопасной эксплуатации газового оборудования выявлены в процессе проведения ТО ВДГО и ВКГО у абонентов в Оренбургской области.</a:t>
            </a:r>
          </a:p>
          <a:p>
            <a:pPr algn="just"/>
            <a:r>
              <a:rPr lang="ru-RU" sz="1300" dirty="0">
                <a:solidFill>
                  <a:schemeClr val="tx1"/>
                </a:solidFill>
              </a:rPr>
              <a:t>В числе наиболее часто выявляемых нарушений:</a:t>
            </a:r>
          </a:p>
          <a:p>
            <a:pPr marL="285750" indent="-285750" algn="just">
              <a:buFontTx/>
              <a:buChar char="-"/>
            </a:pPr>
            <a:r>
              <a:rPr lang="ru-RU" sz="1300" dirty="0">
                <a:solidFill>
                  <a:schemeClr val="tx1"/>
                </a:solidFill>
              </a:rPr>
              <a:t>использование газового оборудования при отсутствии притока воздуха;</a:t>
            </a:r>
          </a:p>
          <a:p>
            <a:pPr marL="285750" indent="-285750" algn="just">
              <a:buFontTx/>
              <a:buChar char="-"/>
            </a:pPr>
            <a:r>
              <a:rPr lang="ru-RU" sz="1300" dirty="0">
                <a:solidFill>
                  <a:schemeClr val="tx1"/>
                </a:solidFill>
              </a:rPr>
              <a:t> заклеивание, </a:t>
            </a:r>
            <a:r>
              <a:rPr lang="ru-RU" sz="1300" dirty="0" smtClean="0">
                <a:solidFill>
                  <a:schemeClr val="tx1"/>
                </a:solidFill>
              </a:rPr>
              <a:t>закрытие  </a:t>
            </a:r>
            <a:r>
              <a:rPr lang="ru-RU" sz="1300" dirty="0">
                <a:solidFill>
                  <a:schemeClr val="tx1"/>
                </a:solidFill>
              </a:rPr>
              <a:t>вентиляционных каналов;</a:t>
            </a:r>
          </a:p>
          <a:p>
            <a:pPr marL="285750" indent="-285750" algn="just">
              <a:buFontTx/>
              <a:buChar char="-"/>
            </a:pPr>
            <a:r>
              <a:rPr lang="ru-RU" sz="1300" dirty="0">
                <a:solidFill>
                  <a:schemeClr val="tx1"/>
                </a:solidFill>
              </a:rPr>
              <a:t>наличие задвижки (шибера) в конструкции отопительной печи,  </a:t>
            </a:r>
          </a:p>
          <a:p>
            <a:pPr marL="285750" indent="-285750" algn="just">
              <a:buFontTx/>
              <a:buChar char="-"/>
            </a:pPr>
            <a:r>
              <a:rPr lang="ru-RU" sz="1300" dirty="0">
                <a:solidFill>
                  <a:schemeClr val="tx1"/>
                </a:solidFill>
              </a:rPr>
              <a:t>отсутствие  свободного доступа к газоиспользующему оборудованию, газопроводу, дымовым и вентиляционным каналам. Также были выявлены факты использования газового оборудования, которое нуждается в замене или  диагностировании  в связи с истечением срока эксплуатации.</a:t>
            </a:r>
            <a:endParaRPr lang="ru-RU" sz="13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" y="1367939"/>
            <a:ext cx="2243807" cy="27773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51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Об исполнении Плана мероприятий, утвержденного </a:t>
            </a:r>
            <a:r>
              <a:rPr lang="ru-RU" sz="2000" dirty="0" err="1" smtClean="0"/>
              <a:t>С.В.Балыкиным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26964" y="1082002"/>
            <a:ext cx="64704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Первым вице-губернатором, заместителем председателя Правительства Оренбургской области 15.11.2016 был утвержден Плана </a:t>
            </a:r>
            <a:r>
              <a:rPr lang="ru-RU" sz="1600" dirty="0">
                <a:solidFill>
                  <a:schemeClr val="tx1"/>
                </a:solidFill>
              </a:rPr>
              <a:t>мероприятий </a:t>
            </a:r>
            <a:r>
              <a:rPr lang="ru-RU" sz="1600" dirty="0" smtClean="0">
                <a:solidFill>
                  <a:schemeClr val="tx1"/>
                </a:solidFill>
              </a:rPr>
              <a:t>обеспечивающий выполнение дополнительных мер безопасной эксплуатации ВДГО и ВКГО. </a:t>
            </a:r>
            <a:r>
              <a:rPr lang="ru-RU" sz="1600" u="sng" dirty="0" smtClean="0">
                <a:solidFill>
                  <a:schemeClr val="tx1"/>
                </a:solidFill>
              </a:rPr>
              <a:t>В августе 2020 года указанный План мероприятий был актуализирован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В рамках исполнения Плана филиалами </a:t>
            </a:r>
            <a:r>
              <a:rPr lang="ru-RU" sz="1600" dirty="0">
                <a:solidFill>
                  <a:schemeClr val="tx1"/>
                </a:solidFill>
              </a:rPr>
              <a:t>АО «Газпром газораспределения Оренбург»  в </a:t>
            </a:r>
            <a:r>
              <a:rPr lang="en-US" sz="1600" dirty="0">
                <a:solidFill>
                  <a:schemeClr val="tx1"/>
                </a:solidFill>
              </a:rPr>
              <a:t>I </a:t>
            </a:r>
            <a:r>
              <a:rPr lang="ru-RU" sz="1600" dirty="0">
                <a:solidFill>
                  <a:schemeClr val="tx1"/>
                </a:solidFill>
              </a:rPr>
              <a:t>полугодии 2020 года направлялись обращения в адрес администраций муниципальных образований о необходимости организаций совместных совещаний по вопросам обеспечения надлежащей эксплуатации ВДГО/ВКГО и безопасного использования газа населением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Планируемые </a:t>
            </a:r>
            <a:r>
              <a:rPr lang="ru-RU" sz="1600" dirty="0">
                <a:solidFill>
                  <a:schemeClr val="tx1"/>
                </a:solidFill>
              </a:rPr>
              <a:t>к проведению в апреле – июне 2020 года совместные совещания не состоялись в связи со сложной эпидемиологической обстановкой. </a:t>
            </a:r>
          </a:p>
          <a:p>
            <a:pPr algn="just">
              <a:spcAft>
                <a:spcPts val="600"/>
              </a:spcAft>
            </a:pPr>
            <a:r>
              <a:rPr lang="ru-RU" sz="1600" dirty="0">
                <a:solidFill>
                  <a:schemeClr val="tx1"/>
                </a:solidFill>
              </a:rPr>
              <a:t>От администраций муниципальных образований получены ответы о готовности к проведению совещаний после снятия ограничительных мер, связанных с </a:t>
            </a:r>
            <a:r>
              <a:rPr lang="en-US" sz="1600" dirty="0">
                <a:solidFill>
                  <a:schemeClr val="tx1"/>
                </a:solidFill>
              </a:rPr>
              <a:t>COVID-19</a:t>
            </a:r>
            <a:r>
              <a:rPr lang="ru-RU" sz="16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1600" u="sng" dirty="0" smtClean="0">
                <a:solidFill>
                  <a:schemeClr val="tx1"/>
                </a:solidFill>
              </a:rPr>
              <a:t>Обращаем внимание на возможность проведения совещаний в формате видеоконференцсвязи.  Предлагаем обеспечить их проведение перед началом (в начале) отопительного сезона 2020–2021 гг. с привлечением депутатов, представителями организаций, осуществляющих управление многоквартирными домами, территориальных управлений полиции.</a:t>
            </a:r>
            <a:endParaRPr lang="ru-RU" sz="1600" u="sng" dirty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1" y="1287780"/>
            <a:ext cx="2440722" cy="1746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" y="3353693"/>
            <a:ext cx="2440723" cy="1683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23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 заключении договоров на ТО ВДГО многоквартирных домов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7492" y="1038217"/>
            <a:ext cx="90665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Одной из основных проблем при организации безопасного использования ВДГО многоквартирных домов является обеспечение 100% охвата МКД договорами о техническом обслуживании и ремонте.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Основные сложности при заключении договоров возникают в отношении МКД с нереализованным способом управления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Обращения о необходимости определения способа управления с указанием конкретных МКД неоднократно направлялась Обществом в адрес органов местного самоуправления и прокуратуры.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9120" y="2501544"/>
            <a:ext cx="797052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Количество многоквартирных домов с </a:t>
            </a:r>
            <a:r>
              <a:rPr lang="ru-RU" b="1" dirty="0" smtClean="0">
                <a:solidFill>
                  <a:schemeClr val="tx1"/>
                </a:solidFill>
              </a:rPr>
              <a:t>нереализованным </a:t>
            </a:r>
            <a:r>
              <a:rPr lang="ru-RU" b="1" dirty="0">
                <a:solidFill>
                  <a:schemeClr val="tx1"/>
                </a:solidFill>
              </a:rPr>
              <a:t>способом управления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289982"/>
              </p:ext>
            </p:extLst>
          </p:nvPr>
        </p:nvGraphicFramePr>
        <p:xfrm>
          <a:off x="313308" y="2869249"/>
          <a:ext cx="2826132" cy="313327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39139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515919"/>
                <a:gridCol w="904626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  <a:gridCol w="466448"/>
              </a:tblGrid>
              <a:tr h="3166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Орган местного самоуправления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Количество многоквартирных домов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316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</a:t>
                      </a:r>
                      <a:r>
                        <a:rPr lang="ru-RU" sz="10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нереализ</a:t>
                      </a: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способом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упр.</a:t>
                      </a:r>
                      <a:endParaRPr lang="ru-RU" sz="10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Абдулинский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Асекеевский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г.Бугуруслан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Бугурусланский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Пономаревский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Северный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Курманаевский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Бузулукский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Грачевский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Первомайский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371356"/>
              </p:ext>
            </p:extLst>
          </p:nvPr>
        </p:nvGraphicFramePr>
        <p:xfrm>
          <a:off x="3140328" y="2869249"/>
          <a:ext cx="2826132" cy="313327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39139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515919"/>
                <a:gridCol w="904626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  <a:gridCol w="466448"/>
              </a:tblGrid>
              <a:tr h="3166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Орган местного самоуправления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Количество многоквартирных домов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316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</a:t>
                      </a:r>
                      <a:r>
                        <a:rPr lang="ru-RU" sz="10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нереализ</a:t>
                      </a: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способом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упр.</a:t>
                      </a:r>
                      <a:endParaRPr lang="ru-RU" sz="10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Тоцкий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г.Бузулук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606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Адамовский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Гайский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г.о</a:t>
                      </a:r>
                      <a:r>
                        <a:rPr lang="ru-RU" sz="900" u="none" strike="noStrike" dirty="0" smtClean="0">
                          <a:effectLst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Кваркенский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Новоорский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г.о</a:t>
                      </a:r>
                      <a:r>
                        <a:rPr lang="ru-RU" sz="900" u="none" strike="noStrike" dirty="0" smtClean="0">
                          <a:effectLst/>
                        </a:rPr>
                        <a:t>.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г.Новотроицк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731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Кувандыкский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г.Медногорск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Саракташский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84219"/>
              </p:ext>
            </p:extLst>
          </p:nvPr>
        </p:nvGraphicFramePr>
        <p:xfrm>
          <a:off x="5967348" y="2869249"/>
          <a:ext cx="2826132" cy="288327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39139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515919"/>
                <a:gridCol w="904626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  <a:gridCol w="466448"/>
              </a:tblGrid>
              <a:tr h="3166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Орган местного самоуправления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Количество многоквартирных домов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316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lang="ru-RU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</a:t>
                      </a:r>
                      <a:r>
                        <a:rPr lang="ru-RU" sz="1000" b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нереализ</a:t>
                      </a: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способом</a:t>
                      </a:r>
                      <a:r>
                        <a:rPr lang="ru-RU" sz="1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упр.</a:t>
                      </a:r>
                      <a:endParaRPr lang="ru-RU" sz="10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  <a:latin typeface="+mj-lt"/>
                        </a:rPr>
                        <a:t>г.Оренбург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2530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Орский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1740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800" u="none" strike="noStrike" dirty="0" smtClean="0">
                          <a:effectLst/>
                        </a:rPr>
                        <a:t>Александровский р-н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Оренбургский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Акбулакский</a:t>
                      </a:r>
                      <a:r>
                        <a:rPr lang="ru-RU" sz="900" u="none" strike="noStrike" dirty="0" smtClean="0">
                          <a:effectLst/>
                        </a:rPr>
                        <a:t> р-н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</a:rPr>
                        <a:t> Соль-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Илецкий</a:t>
                      </a: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</a:rPr>
                        <a:t>г.о</a:t>
                      </a:r>
                      <a:r>
                        <a:rPr lang="ru-RU" sz="900" u="none" strike="noStrike" dirty="0" smtClean="0">
                          <a:effectLst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</a:rPr>
                        <a:t>Красногвардейский р-н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</a:rPr>
                        <a:t> </a:t>
                      </a:r>
                      <a:r>
                        <a:rPr lang="ru-RU" sz="800" u="none" strike="noStrike" dirty="0" err="1" smtClean="0">
                          <a:effectLst/>
                        </a:rPr>
                        <a:t>Новосергиевский</a:t>
                      </a:r>
                      <a:r>
                        <a:rPr lang="ru-RU" sz="800" u="none" strike="noStrike" dirty="0" smtClean="0">
                          <a:effectLst/>
                        </a:rPr>
                        <a:t> р-н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25000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effectLst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Сорочинский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г.о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9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82880" y="6036550"/>
            <a:ext cx="8983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b="1" i="1" dirty="0" smtClean="0">
                <a:solidFill>
                  <a:srgbClr val="FF0000"/>
                </a:solidFill>
              </a:rPr>
              <a:t>* - Красным цветом выделены МО с </a:t>
            </a:r>
            <a:r>
              <a:rPr lang="ru-RU" sz="900" b="1" i="1" dirty="0" smtClean="0">
                <a:solidFill>
                  <a:srgbClr val="FF0000"/>
                </a:solidFill>
              </a:rPr>
              <a:t>количеством </a:t>
            </a:r>
            <a:r>
              <a:rPr lang="ru-RU" sz="900" b="1" i="1" dirty="0" smtClean="0">
                <a:solidFill>
                  <a:srgbClr val="FF0000"/>
                </a:solidFill>
              </a:rPr>
              <a:t>МКД с нереализованным способом управления более 20%, желтым – менее 20%. </a:t>
            </a:r>
          </a:p>
          <a:p>
            <a:pPr algn="just"/>
            <a:r>
              <a:rPr lang="ru-RU" sz="900" b="1" i="1" dirty="0">
                <a:solidFill>
                  <a:srgbClr val="00B050"/>
                </a:solidFill>
              </a:rPr>
              <a:t> </a:t>
            </a:r>
            <a:r>
              <a:rPr lang="ru-RU" sz="900" b="1" i="1" dirty="0" smtClean="0">
                <a:solidFill>
                  <a:srgbClr val="00B050"/>
                </a:solidFill>
              </a:rPr>
              <a:t>    Муниципальные образования, в которых в отношении всех МКД реализован способ управления  в таблице отсутствуют .</a:t>
            </a:r>
          </a:p>
        </p:txBody>
      </p:sp>
    </p:spTree>
    <p:extLst>
      <p:ext uri="{BB962C8B-B14F-4D97-AF65-F5344CB8AC3E}">
        <p14:creationId xmlns:p14="http://schemas.microsoft.com/office/powerpoint/2010/main" val="378144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Об информировании населения о Правилах пользования газом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0020" y="1184158"/>
            <a:ext cx="89839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В редакциях Плана мероприятий 2016 года и во вновь утвержденном Плане большое внимание уделяется информированию населения через средства массовой информации и сеть Интернет, в том числе на официальных сайтах органов исполнительной власти Оренбургской области и органов местного самоуправления о правилах безопасного использования газа.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93" y="2293619"/>
            <a:ext cx="2849287" cy="4005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253740" y="2375676"/>
            <a:ext cx="57378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>
                <a:solidFill>
                  <a:schemeClr val="tx1"/>
                </a:solidFill>
              </a:rPr>
              <a:t>Письмом министерства строительства, жилищно-коммунального, дорожного хозяйства и транспорта Оренбургской области от 13.11.2019 №36/08-46-2225 в адрес органов местного самоуправления направлена электронная версия Памятки по безопасному использованию газа на коммунально-бытовые нужды, разработанной Минстроем России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b="1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На сайтах отдельных муниципальных образований (Бузулукский, </a:t>
            </a:r>
            <a:r>
              <a:rPr lang="ru-RU" sz="1600" dirty="0" err="1" smtClean="0">
                <a:solidFill>
                  <a:schemeClr val="tx1"/>
                </a:solidFill>
              </a:rPr>
              <a:t>Грачевский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Курманаевский</a:t>
            </a:r>
            <a:r>
              <a:rPr lang="ru-RU" sz="1600" dirty="0" smtClean="0">
                <a:solidFill>
                  <a:schemeClr val="tx1"/>
                </a:solidFill>
              </a:rPr>
              <a:t>, Первомайский, Тоцкий районы) памятки Минстроя России не размещены.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u="sng" dirty="0">
                <a:solidFill>
                  <a:schemeClr val="tx1"/>
                </a:solidFill>
              </a:rPr>
              <a:t>Предлагаем обеспечить размещение памятки Минстроя России, а также прочих </a:t>
            </a:r>
            <a:r>
              <a:rPr lang="ru-RU" sz="1600" u="sng" dirty="0" smtClean="0">
                <a:solidFill>
                  <a:schemeClr val="tx1"/>
                </a:solidFill>
              </a:rPr>
              <a:t>материалов, </a:t>
            </a:r>
            <a:r>
              <a:rPr lang="ru-RU" sz="1600" u="sng" dirty="0">
                <a:solidFill>
                  <a:schemeClr val="tx1"/>
                </a:solidFill>
              </a:rPr>
              <a:t>касающихся безопасного использования и содержания ВДГО и ВКГО на сайтах муниципальных образований, управляющих компаний, досках объявлений многоквартирных домов и т.д.</a:t>
            </a:r>
          </a:p>
        </p:txBody>
      </p:sp>
    </p:spTree>
    <p:extLst>
      <p:ext uri="{BB962C8B-B14F-4D97-AF65-F5344CB8AC3E}">
        <p14:creationId xmlns:p14="http://schemas.microsoft.com/office/powerpoint/2010/main" val="20184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 проверках состояния дымовых и вентиляционных каналов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0020" y="1045450"/>
            <a:ext cx="89839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</a:rPr>
              <a:t>В соответствии с требованиями Правил пользования газом (постановление Правительства от 14.05.2013 №410) организации, осуществляющие управление многоквартирными домами должны 3 раза в год обеспечивать проведение проверок состояния дымовых и вентиляционных каналов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400" u="sng" dirty="0">
                <a:solidFill>
                  <a:schemeClr val="tx1"/>
                </a:solidFill>
              </a:rPr>
              <a:t>В соответствии с п.3.1.9 Инструкции по безопасному использованию газа (утвержденной Минстроем России) лица, осуществляющие управление многоквартирными домами, должны предоставлять документы, подтверждающие надлежащее техническое состояние дымовых и вентиляционных канало по запросу специализированной организации.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В </a:t>
            </a:r>
            <a:r>
              <a:rPr lang="ru-RU" sz="1400" dirty="0">
                <a:solidFill>
                  <a:schemeClr val="tx1"/>
                </a:solidFill>
              </a:rPr>
              <a:t>целях обеспечения проведения указанных проверок Обществом с 2019 года направляются запросы в адрес управляющих компаний о необходимости предоставления копий актов проверок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0020" y="2720698"/>
            <a:ext cx="886206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Информация о количестве МКД, в отношении которых не представлены копии актов проверок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723035"/>
              </p:ext>
            </p:extLst>
          </p:nvPr>
        </p:nvGraphicFramePr>
        <p:xfrm>
          <a:off x="260166" y="3071115"/>
          <a:ext cx="2841174" cy="311295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52454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1188720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</a:tblGrid>
              <a:tr h="5425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Количество многоквартирных домов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Асекеевский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Бугуруслан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Бугурусланский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Абдулинский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городской округ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Северный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Матвеевский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Пономаревский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Бузулук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Бузулукский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Первомайский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57330657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Адамовский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9381622"/>
                  </a:ext>
                </a:extLst>
              </a:tr>
              <a:tr h="21420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Гайский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городской округ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9605883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04210"/>
              </p:ext>
            </p:extLst>
          </p:nvPr>
        </p:nvGraphicFramePr>
        <p:xfrm>
          <a:off x="3096986" y="3074668"/>
          <a:ext cx="2999014" cy="311474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95994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1303020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</a:tblGrid>
              <a:tr h="5668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Количество многоквартирных домов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Кваркенский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Новоорский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Городской округ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г.Новотроицк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Беляевский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Кувандыкский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Медногорск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267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Саракташский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Оренбург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715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7330657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Орский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городской округ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9381622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Домбаровский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3140743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Александровский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047385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Илекский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12830279"/>
                  </a:ext>
                </a:extLst>
              </a:tr>
              <a:tr h="19598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Октябрьский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10980852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256966"/>
              </p:ext>
            </p:extLst>
          </p:nvPr>
        </p:nvGraphicFramePr>
        <p:xfrm>
          <a:off x="6093826" y="3072171"/>
          <a:ext cx="2760614" cy="310428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524587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1236027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</a:tblGrid>
              <a:tr h="528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Количество многоквартирных домов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Переволоцкий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Сакмарский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39817741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Оренбургский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Тюльганский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04185550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Шарлыкский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Акбулакский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3414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Соль-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Илецкий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городской округ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22029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Красногвардейский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39381622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Новосергиевский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3140743"/>
                  </a:ext>
                </a:extLst>
              </a:tr>
              <a:tr h="3414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Сорочинский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городской округ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00047385"/>
                  </a:ext>
                </a:extLst>
              </a:tr>
              <a:tr h="208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Ташлинский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12830279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60020" y="6181330"/>
            <a:ext cx="898398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i="1" dirty="0" smtClean="0">
                <a:solidFill>
                  <a:srgbClr val="FF0000"/>
                </a:solidFill>
              </a:rPr>
              <a:t>* - Красным цветом выделены МО с количеством МКД без акта более 100 единиц, либо МО по МКД в которых не представлено ни одного акта проверок</a:t>
            </a:r>
          </a:p>
        </p:txBody>
      </p:sp>
    </p:spTree>
    <p:extLst>
      <p:ext uri="{BB962C8B-B14F-4D97-AF65-F5344CB8AC3E}">
        <p14:creationId xmlns:p14="http://schemas.microsoft.com/office/powerpoint/2010/main" val="144208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 проведении технического диагностирования ВДГО МКД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999" y="1111969"/>
            <a:ext cx="88620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Пунктом 21 Плана мероприятий предусмотрена необходимость организации работы по проведению технического диагностирования ВДГО в многоквартирных домах.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789" y="1681337"/>
            <a:ext cx="32328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Информация о количестве МКД, в отношении которых </a:t>
            </a:r>
            <a:r>
              <a:rPr lang="ru-RU" sz="1400" b="1" dirty="0" smtClean="0">
                <a:solidFill>
                  <a:schemeClr val="tx1"/>
                </a:solidFill>
              </a:rPr>
              <a:t>не представлены сведения о проведении технического диагностирования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209147"/>
              </p:ext>
            </p:extLst>
          </p:nvPr>
        </p:nvGraphicFramePr>
        <p:xfrm>
          <a:off x="216168" y="2664640"/>
          <a:ext cx="2936106" cy="367150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707667">
                  <a:extLst>
                    <a:ext uri="{9D8B030D-6E8A-4147-A177-3AD203B41FA5}">
                      <a16:colId xmlns="" xmlns:a16="http://schemas.microsoft.com/office/drawing/2014/main" val="1471465655"/>
                    </a:ext>
                  </a:extLst>
                </a:gridCol>
                <a:gridCol w="1228439">
                  <a:extLst>
                    <a:ext uri="{9D8B030D-6E8A-4147-A177-3AD203B41FA5}">
                      <a16:colId xmlns="" xmlns:a16="http://schemas.microsoft.com/office/drawing/2014/main" val="3868013335"/>
                    </a:ext>
                  </a:extLst>
                </a:gridCol>
              </a:tblGrid>
              <a:tr h="472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Орган местного самоуправления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+mj-lt"/>
                        </a:rPr>
                        <a:t>Количество многоквартирных домов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0286615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Асекеевский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04950867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Бугуруслан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8769844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Бугурусланский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85516625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Северный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45583350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Пономаревский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62626851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Бузулук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09090135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Бузулукский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02892045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Первомайский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757330657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Грачевский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Адамовский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39381622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Гайский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городской округ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809605883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Новоорский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район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8582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Городской округ </a:t>
                      </a:r>
                      <a:r>
                        <a:rPr lang="ru-RU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г.Новотроицк</a:t>
                      </a:r>
                      <a:endParaRPr lang="ru-RU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Орский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городской округ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Новосергиевский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Сорочинский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городской округ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85827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Ташлинский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район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376864" y="4356876"/>
            <a:ext cx="55024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В качестве положительного примера следует отметить опыт проведения работ по техническому диагностированию ВДГО на территории Соль-</a:t>
            </a:r>
            <a:r>
              <a:rPr lang="ru-RU" sz="1600" dirty="0" err="1" smtClean="0">
                <a:solidFill>
                  <a:schemeClr val="tx1"/>
                </a:solidFill>
              </a:rPr>
              <a:t>Илецкого</a:t>
            </a:r>
            <a:r>
              <a:rPr lang="ru-RU" sz="1600" dirty="0" smtClean="0">
                <a:solidFill>
                  <a:schemeClr val="tx1"/>
                </a:solidFill>
              </a:rPr>
              <a:t> городского округа, где по предписанию органов прокуратуры работы выполнены в полном объеме в отношении многоквартирных домов с истекшим сроком эксплуатации.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68842" y="1994625"/>
            <a:ext cx="5510463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В отношении ряда муниципальных образований, городских округов (в том числе по </a:t>
            </a:r>
            <a:r>
              <a:rPr lang="ru-RU" sz="1600" dirty="0" err="1" smtClean="0">
                <a:solidFill>
                  <a:schemeClr val="tx1"/>
                </a:solidFill>
              </a:rPr>
              <a:t>г.Оренбургу</a:t>
            </a:r>
            <a:r>
              <a:rPr lang="ru-RU" sz="1600" dirty="0" smtClean="0">
                <a:solidFill>
                  <a:schemeClr val="tx1"/>
                </a:solidFill>
              </a:rPr>
              <a:t>) информация о проведении технического диагностирования в конкретных многоквартирных домах отсутствует.</a:t>
            </a:r>
          </a:p>
          <a:p>
            <a:r>
              <a:rPr lang="ru-RU" sz="1600" u="sng" dirty="0" smtClean="0">
                <a:solidFill>
                  <a:schemeClr val="tx1"/>
                </a:solidFill>
              </a:rPr>
              <a:t>Предлагаем усилить работу по контролю за проведением указанных работ с принятием соответствующих мер воздействия на лиц, осуществляющих управление многоквартирными домами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9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 совместных проверках абонентов из «групп риска»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49116" y="6516366"/>
            <a:ext cx="7194883" cy="230832"/>
          </a:xfrm>
        </p:spPr>
        <p:txBody>
          <a:bodyPr/>
          <a:lstStyle/>
          <a:p>
            <a:pPr marL="0" indent="0"/>
            <a:r>
              <a:rPr lang="ru-RU" sz="1500" dirty="0" smtClean="0"/>
              <a:t>Об организации безопасного использования и содержания ВДГО и ВКГО</a:t>
            </a:r>
            <a:endParaRPr lang="ru-RU" sz="1500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553326" y="1448851"/>
            <a:ext cx="5460732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chemeClr val="tx1"/>
                </a:solidFill>
              </a:rPr>
              <a:t>Пунктами 23-25 утвержденного Плана мероприятий предусмотрена организация работы в отношении абонентов из групп социального риска (граждане, </a:t>
            </a:r>
            <a:r>
              <a:rPr lang="ru-RU" sz="1600" dirty="0">
                <a:solidFill>
                  <a:schemeClr val="tx1"/>
                </a:solidFill>
              </a:rPr>
              <a:t>допустивших неоднократные нарушение норм и правил безопасного использования газа, регулярно не оплачивающих коммунальные услуги, </a:t>
            </a:r>
            <a:r>
              <a:rPr lang="ru-RU" sz="1600" dirty="0" smtClean="0">
                <a:solidFill>
                  <a:schemeClr val="tx1"/>
                </a:solidFill>
              </a:rPr>
              <a:t>лица ведущие </a:t>
            </a:r>
            <a:r>
              <a:rPr lang="ru-RU" sz="1600" dirty="0">
                <a:solidFill>
                  <a:schemeClr val="tx1"/>
                </a:solidFill>
              </a:rPr>
              <a:t>асоциальный образ жизни, </a:t>
            </a:r>
            <a:r>
              <a:rPr lang="ru-RU" sz="1600" dirty="0" smtClean="0">
                <a:solidFill>
                  <a:schemeClr val="tx1"/>
                </a:solidFill>
              </a:rPr>
              <a:t>многодетные семьи, одинокие инвалиды </a:t>
            </a:r>
            <a:r>
              <a:rPr lang="ru-RU" sz="1600" dirty="0">
                <a:solidFill>
                  <a:schemeClr val="tx1"/>
                </a:solidFill>
              </a:rPr>
              <a:t>и </a:t>
            </a:r>
            <a:r>
              <a:rPr lang="ru-RU" sz="1600" dirty="0" smtClean="0">
                <a:solidFill>
                  <a:schemeClr val="tx1"/>
                </a:solidFill>
              </a:rPr>
              <a:t>люди </a:t>
            </a:r>
            <a:r>
              <a:rPr lang="ru-RU" sz="1600" dirty="0">
                <a:solidFill>
                  <a:schemeClr val="tx1"/>
                </a:solidFill>
              </a:rPr>
              <a:t>преклонного возраста</a:t>
            </a:r>
            <a:r>
              <a:rPr lang="ru-RU" sz="1600" dirty="0" smtClean="0">
                <a:solidFill>
                  <a:schemeClr val="tx1"/>
                </a:solidFill>
              </a:rPr>
              <a:t>).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Использование газового оборудования указанными категориями граждан требует особого внимания со стороны сотрудников </a:t>
            </a:r>
            <a:r>
              <a:rPr lang="ru-RU" sz="1600" dirty="0">
                <a:solidFill>
                  <a:schemeClr val="tx1"/>
                </a:solidFill>
              </a:rPr>
              <a:t>социальных служб, администраций </a:t>
            </a:r>
            <a:r>
              <a:rPr lang="ru-RU" sz="1600" dirty="0" smtClean="0">
                <a:solidFill>
                  <a:schemeClr val="tx1"/>
                </a:solidFill>
              </a:rPr>
              <a:t>муниципальных образований, </a:t>
            </a:r>
            <a:r>
              <a:rPr lang="ru-RU" sz="1600" dirty="0">
                <a:solidFill>
                  <a:schemeClr val="tx1"/>
                </a:solidFill>
              </a:rPr>
              <a:t>органов </a:t>
            </a:r>
            <a:r>
              <a:rPr lang="ru-RU" sz="1600" dirty="0" smtClean="0">
                <a:solidFill>
                  <a:schemeClr val="tx1"/>
                </a:solidFill>
              </a:rPr>
              <a:t>МВД, </a:t>
            </a:r>
            <a:r>
              <a:rPr lang="ru-RU" sz="1600" dirty="0">
                <a:solidFill>
                  <a:schemeClr val="tx1"/>
                </a:solidFill>
              </a:rPr>
              <a:t>МЧС России, организаций, осуществляющих управление многоквартирными домами, собственниками помещений многоквартирных домов, осуществляющими непосредственное </a:t>
            </a:r>
            <a:r>
              <a:rPr lang="ru-RU" sz="1600" dirty="0" smtClean="0">
                <a:solidFill>
                  <a:schemeClr val="tx1"/>
                </a:solidFill>
              </a:rPr>
              <a:t>управление.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2" y="1275346"/>
            <a:ext cx="3246113" cy="4908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77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3878</TotalTime>
  <Words>2464</Words>
  <Application>Microsoft Office PowerPoint</Application>
  <PresentationFormat>Экран (4:3)</PresentationFormat>
  <Paragraphs>525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Статистика происшествий на территории Оренбургской области</vt:lpstr>
      <vt:lpstr>Основные нарушения при использовании и содержании ВДГО (ВКГО) </vt:lpstr>
      <vt:lpstr>Об исполнении Плана мероприятий, утвержденного С.В.Балыкиным </vt:lpstr>
      <vt:lpstr>О заключении договоров на ТО ВДГО многоквартирных домов</vt:lpstr>
      <vt:lpstr>Об информировании населения о Правилах пользования газом</vt:lpstr>
      <vt:lpstr>О проверках состояния дымовых и вентиляционных каналов</vt:lpstr>
      <vt:lpstr>О проведении технического диагностирования ВДГО МКД</vt:lpstr>
      <vt:lpstr>О совместных проверках абонентов из «групп риска»</vt:lpstr>
      <vt:lpstr>О совместных проверках абонентов из «групп риска»</vt:lpstr>
      <vt:lpstr>Отдельные вопросы по обеспечению безопасного использования ВДГО и ВКГО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Шумилин</cp:lastModifiedBy>
  <cp:revision>225</cp:revision>
  <cp:lastPrinted>2020-09-10T08:15:50Z</cp:lastPrinted>
  <dcterms:created xsi:type="dcterms:W3CDTF">2009-07-15T11:37:47Z</dcterms:created>
  <dcterms:modified xsi:type="dcterms:W3CDTF">2020-09-10T09:22:25Z</dcterms:modified>
</cp:coreProperties>
</file>